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-91440" y="946249"/>
            <a:ext cx="9326880" cy="16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2000"/>
              </a:spcAft>
              <a:buNone/>
            </a:pPr>
            <a:r>
              <a:rPr lang="en-US" sz="5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AI with Large Language Models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-91440" y="2838450"/>
            <a:ext cx="9326880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Transforming Technology and Society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-91440" y="3755975"/>
            <a:ext cx="932688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4000"/>
              </a:spcBef>
              <a:spcAft>
                <a:spcPts val="16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Introduction to LLMs and Their Impact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Real-World Applications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361926"/>
            <a:ext cx="8290661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20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Transforming Industries and Workflows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07950" y="1784152"/>
            <a:ext cx="2817019" cy="1025128"/>
          </a:xfrm>
          <a:prstGeom prst="roundRect">
            <a:avLst>
              <a:gd name="adj" fmla="val 7433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84150" y="1860352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84150" y="2317403"/>
            <a:ext cx="271791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Service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84150" y="2580829"/>
            <a:ext cx="2717911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Chatbots, support automation, 24/7 assistance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375720" y="1784152"/>
            <a:ext cx="2817019" cy="1025128"/>
          </a:xfrm>
          <a:prstGeom prst="roundRect">
            <a:avLst>
              <a:gd name="adj" fmla="val 7433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451920" y="1860352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451920" y="2317403"/>
            <a:ext cx="271791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Creation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451920" y="2580829"/>
            <a:ext cx="2717911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Writing, marketing copy, social media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7950" y="2860030"/>
            <a:ext cx="2817019" cy="1025128"/>
          </a:xfrm>
          <a:prstGeom prst="roundRect">
            <a:avLst>
              <a:gd name="adj" fmla="val 7433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84150" y="2936230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181B2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84150" y="3393281"/>
            <a:ext cx="271791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Software Development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84150" y="3656707"/>
            <a:ext cx="2717911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completion, debugging, documentation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375720" y="2860030"/>
            <a:ext cx="2817019" cy="1025128"/>
          </a:xfrm>
          <a:prstGeom prst="roundRect">
            <a:avLst>
              <a:gd name="adj" fmla="val 7433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3451920" y="2936230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3451920" y="3393281"/>
            <a:ext cx="271791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Education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451920" y="3656707"/>
            <a:ext cx="2717911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Tutoring, personalized learning, grading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7950" y="3935909"/>
            <a:ext cx="2817019" cy="1025128"/>
          </a:xfrm>
          <a:prstGeom prst="roundRect">
            <a:avLst>
              <a:gd name="adj" fmla="val 7433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584150" y="4012109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584150" y="4469160"/>
            <a:ext cx="271791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84150" y="4732586"/>
            <a:ext cx="2717911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Literature review, data analysis, synthesis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375720" y="3935909"/>
            <a:ext cx="2817019" cy="1025128"/>
          </a:xfrm>
          <a:prstGeom prst="roundRect">
            <a:avLst>
              <a:gd name="adj" fmla="val 7433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3451920" y="4012109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181B2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3451920" y="4469160"/>
            <a:ext cx="271791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Healthcare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451920" y="4732586"/>
            <a:ext cx="2717911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Medical documentation, diagnosis support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181B2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Engineering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412677"/>
            <a:ext cx="8290661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22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Art of Communicating with LLMs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07950" y="1927027"/>
            <a:ext cx="8290661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50"/>
              </a:lnSpc>
              <a:spcAft>
                <a:spcPts val="12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engineering is the practice of crafting effective inputs to get optimal outputs from language models.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07950" y="2689027"/>
            <a:ext cx="2582317" cy="1650950"/>
          </a:xfrm>
          <a:prstGeom prst="roundRect">
            <a:avLst>
              <a:gd name="adj" fmla="val 6154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531763" y="2689027"/>
            <a:ext cx="0" cy="1650950"/>
          </a:xfrm>
          <a:prstGeom prst="line">
            <a:avLst/>
          </a:prstGeom>
          <a:noFill/>
          <a:ln w="47625">
            <a:solidFill>
              <a:srgbClr val="B165F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46075" y="2879527"/>
            <a:ext cx="219676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spcAft>
                <a:spcPts val="1000"/>
              </a:spcAft>
              <a:buNone/>
            </a:pPr>
            <a:r>
              <a:rPr lang="en-US" sz="18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Instructions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46075" y="3349377"/>
            <a:ext cx="2196766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 specific, provide context, define the format you want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280767" y="2689027"/>
            <a:ext cx="2582317" cy="1650950"/>
          </a:xfrm>
          <a:prstGeom prst="roundRect">
            <a:avLst>
              <a:gd name="adj" fmla="val 6154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3304580" y="2689027"/>
            <a:ext cx="0" cy="1650950"/>
          </a:xfrm>
          <a:prstGeom prst="line">
            <a:avLst/>
          </a:prstGeom>
          <a:noFill/>
          <a:ln w="47625">
            <a:solidFill>
              <a:srgbClr val="40695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518892" y="2879527"/>
            <a:ext cx="219676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spcAft>
                <a:spcPts val="1000"/>
              </a:spcAft>
              <a:buNone/>
            </a:pPr>
            <a:r>
              <a:rPr lang="en-US" sz="1800" b="1" dirty="0">
                <a:solidFill>
                  <a:srgbClr val="4069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Few-Shot Learning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518892" y="3349377"/>
            <a:ext cx="219676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 examples to guide the model's responses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053584" y="2689027"/>
            <a:ext cx="2582317" cy="1650950"/>
          </a:xfrm>
          <a:prstGeom prst="roundRect">
            <a:avLst>
              <a:gd name="adj" fmla="val 6154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6077396" y="2689027"/>
            <a:ext cx="0" cy="1650950"/>
          </a:xfrm>
          <a:prstGeom prst="line">
            <a:avLst/>
          </a:prstGeom>
          <a:noFill/>
          <a:ln w="47625">
            <a:solidFill>
              <a:srgbClr val="181B2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91709" y="2879527"/>
            <a:ext cx="219676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spcAft>
                <a:spcPts val="1000"/>
              </a:spcAft>
              <a:buNone/>
            </a:pPr>
            <a:r>
              <a:rPr lang="en-US" sz="18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Chain of Thought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291709" y="3349377"/>
            <a:ext cx="219676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the model to explain its reasoning step-by-step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 by Industry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412677"/>
            <a:ext cx="8290661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2200" b="1" dirty="0">
                <a:solidFill>
                  <a:srgbClr val="4069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Industry-Specific Applications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07950" y="1927027"/>
            <a:ext cx="8128099" cy="472976"/>
          </a:xfrm>
          <a:prstGeom prst="roundRect">
            <a:avLst>
              <a:gd name="adj" fmla="val 16111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85651" y="2053977"/>
            <a:ext cx="1554480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2209651" y="2064395"/>
            <a:ext cx="6373672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assessment, fraud detection, automated reporting, investment analysis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7950" y="2501503"/>
            <a:ext cx="8128099" cy="472976"/>
          </a:xfrm>
          <a:prstGeom prst="roundRect">
            <a:avLst>
              <a:gd name="adj" fmla="val 16111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685651" y="2628454"/>
            <a:ext cx="1554480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2209651" y="2638871"/>
            <a:ext cx="6373672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 analysis, legal research, document review, case summarization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7950" y="3075980"/>
            <a:ext cx="8128099" cy="472976"/>
          </a:xfrm>
          <a:prstGeom prst="roundRect">
            <a:avLst>
              <a:gd name="adj" fmla="val 16111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85651" y="3202930"/>
            <a:ext cx="1554480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209651" y="3213348"/>
            <a:ext cx="6373672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 copy generation, SEO optimization, customer insights, personalization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7950" y="3650456"/>
            <a:ext cx="8128099" cy="472976"/>
          </a:xfrm>
          <a:prstGeom prst="roundRect">
            <a:avLst>
              <a:gd name="adj" fmla="val 16111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85651" y="3777407"/>
            <a:ext cx="1554480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E-commerce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2209651" y="3787825"/>
            <a:ext cx="6373672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descriptions, recommendations, customer support, review analysis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7950" y="4224933"/>
            <a:ext cx="8128099" cy="472976"/>
          </a:xfrm>
          <a:prstGeom prst="roundRect">
            <a:avLst>
              <a:gd name="adj" fmla="val 16111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685651" y="4351883"/>
            <a:ext cx="1554480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Manufacturing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2209651" y="4362301"/>
            <a:ext cx="6373672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control, predictive maintenance, supply chain optimization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Multimodal AI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412677"/>
            <a:ext cx="8290661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24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Beyond Text: Multiple Input Types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7950" y="1955602"/>
            <a:ext cx="8290661" cy="6093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spcAft>
                <a:spcPts val="1500"/>
              </a:spcAft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LLMs are evolving to process and understand multiple types of data simultaneously.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7950" y="2755404"/>
            <a:ext cx="1936849" cy="1946672"/>
          </a:xfrm>
          <a:prstGeom prst="roundRect">
            <a:avLst>
              <a:gd name="adj" fmla="val 5246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222325" y="2907804"/>
            <a:ext cx="507950" cy="507950"/>
          </a:xfrm>
          <a:prstGeom prst="roundRect">
            <a:avLst>
              <a:gd name="adj" fmla="val 180018"/>
            </a:avLst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44030" y="3568154"/>
            <a:ext cx="166469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50"/>
              </a:lnSpc>
              <a:spcAft>
                <a:spcPts val="800"/>
              </a:spcAft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44030" y="3955405"/>
            <a:ext cx="1664690" cy="594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Natural language understanding and generation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571750" y="2755404"/>
            <a:ext cx="1936849" cy="1946672"/>
          </a:xfrm>
          <a:prstGeom prst="roundRect">
            <a:avLst>
              <a:gd name="adj" fmla="val 5246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286125" y="2907804"/>
            <a:ext cx="507950" cy="507950"/>
          </a:xfrm>
          <a:prstGeom prst="roundRect">
            <a:avLst>
              <a:gd name="adj" fmla="val 180018"/>
            </a:avLst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2707830" y="3568154"/>
            <a:ext cx="166469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50"/>
              </a:lnSpc>
              <a:spcAft>
                <a:spcPts val="800"/>
              </a:spcAft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Images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707830" y="3955405"/>
            <a:ext cx="1664690" cy="396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 recognition and analysis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635550" y="2755404"/>
            <a:ext cx="1936849" cy="1946672"/>
          </a:xfrm>
          <a:prstGeom prst="roundRect">
            <a:avLst>
              <a:gd name="adj" fmla="val 5246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349925" y="2907804"/>
            <a:ext cx="507950" cy="507950"/>
          </a:xfrm>
          <a:prstGeom prst="roundRect">
            <a:avLst>
              <a:gd name="adj" fmla="val 180018"/>
            </a:avLst>
          </a:prstGeom>
          <a:solidFill>
            <a:srgbClr val="181B2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771629" y="3568154"/>
            <a:ext cx="166469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50"/>
              </a:lnSpc>
              <a:spcAft>
                <a:spcPts val="800"/>
              </a:spcAft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Audio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771629" y="3955405"/>
            <a:ext cx="1664690" cy="396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Speech and sound processing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699349" y="2755404"/>
            <a:ext cx="1936849" cy="1946672"/>
          </a:xfrm>
          <a:prstGeom prst="roundRect">
            <a:avLst>
              <a:gd name="adj" fmla="val 5246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7413724" y="2907804"/>
            <a:ext cx="507950" cy="507950"/>
          </a:xfrm>
          <a:prstGeom prst="roundRect">
            <a:avLst>
              <a:gd name="adj" fmla="val 180018"/>
            </a:avLst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835429" y="3568154"/>
            <a:ext cx="166469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50"/>
              </a:lnSpc>
              <a:spcAft>
                <a:spcPts val="800"/>
              </a:spcAft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Video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835429" y="3955405"/>
            <a:ext cx="1664690" cy="396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Motion and temporal understanding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181B2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Challenges &amp; Limitations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412677"/>
            <a:ext cx="3983507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200"/>
              </a:spcAft>
              <a:buNone/>
            </a:pPr>
            <a:r>
              <a:rPr lang="en-US" sz="20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Challenges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07950" y="1860352"/>
            <a:ext cx="3905399" cy="935831"/>
          </a:xfrm>
          <a:prstGeom prst="roundRect">
            <a:avLst>
              <a:gd name="adj" fmla="val 8142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531763" y="1860352"/>
            <a:ext cx="0" cy="935831"/>
          </a:xfrm>
          <a:prstGeom prst="line">
            <a:avLst/>
          </a:prstGeom>
          <a:noFill/>
          <a:ln w="47625">
            <a:solidFill>
              <a:srgbClr val="B165F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2526" y="1987302"/>
            <a:ext cx="367595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Hallucinations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82526" y="2273052"/>
            <a:ext cx="3675951" cy="396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Models can generate plausible but incorrect information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7950" y="2897684"/>
            <a:ext cx="3905399" cy="737741"/>
          </a:xfrm>
          <a:prstGeom prst="roundRect">
            <a:avLst>
              <a:gd name="adj" fmla="val 10329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531763" y="2897684"/>
            <a:ext cx="0" cy="737741"/>
          </a:xfrm>
          <a:prstGeom prst="line">
            <a:avLst/>
          </a:prstGeom>
          <a:noFill/>
          <a:ln w="47625">
            <a:solidFill>
              <a:srgbClr val="B165F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2526" y="3024634"/>
            <a:ext cx="367595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 Limits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82526" y="3310384"/>
            <a:ext cx="3675951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Finite memory window restricts long conversations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7950" y="3736925"/>
            <a:ext cx="3905399" cy="737741"/>
          </a:xfrm>
          <a:prstGeom prst="roundRect">
            <a:avLst>
              <a:gd name="adj" fmla="val 10329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531763" y="3736925"/>
            <a:ext cx="0" cy="737741"/>
          </a:xfrm>
          <a:prstGeom prst="line">
            <a:avLst/>
          </a:prstGeom>
          <a:noFill/>
          <a:ln w="47625">
            <a:solidFill>
              <a:srgbClr val="B165F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2526" y="3863876"/>
            <a:ext cx="367595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Computational Cost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2526" y="4149626"/>
            <a:ext cx="3675951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and inference require significant resources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730800" y="1412677"/>
            <a:ext cx="3983507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200"/>
              </a:spcAft>
              <a:buNone/>
            </a:pPr>
            <a:r>
              <a:rPr lang="en-US" sz="20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Limitations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4730800" y="1860352"/>
            <a:ext cx="3905399" cy="737741"/>
          </a:xfrm>
          <a:prstGeom prst="roundRect">
            <a:avLst>
              <a:gd name="adj" fmla="val 10329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4754612" y="1860352"/>
            <a:ext cx="0" cy="737741"/>
          </a:xfrm>
          <a:prstGeom prst="line">
            <a:avLst/>
          </a:prstGeom>
          <a:noFill/>
          <a:ln w="47625">
            <a:solidFill>
              <a:srgbClr val="40695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05375" y="1987302"/>
            <a:ext cx="367595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4069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Cutoff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905375" y="2273052"/>
            <a:ext cx="3675951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data has a temporal limit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730800" y="2699593"/>
            <a:ext cx="3905399" cy="737741"/>
          </a:xfrm>
          <a:prstGeom prst="roundRect">
            <a:avLst>
              <a:gd name="adj" fmla="val 10329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4754612" y="2699593"/>
            <a:ext cx="0" cy="737741"/>
          </a:xfrm>
          <a:prstGeom prst="line">
            <a:avLst/>
          </a:prstGeom>
          <a:noFill/>
          <a:ln w="47625">
            <a:solidFill>
              <a:srgbClr val="40695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05375" y="2826544"/>
            <a:ext cx="367595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4069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Bias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905375" y="3112294"/>
            <a:ext cx="3675951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Models reflect biases present in training data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730800" y="3538835"/>
            <a:ext cx="3905399" cy="737741"/>
          </a:xfrm>
          <a:prstGeom prst="roundRect">
            <a:avLst>
              <a:gd name="adj" fmla="val 10329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Shape 25"/>
          <p:cNvSpPr/>
          <p:nvPr/>
        </p:nvSpPr>
        <p:spPr>
          <a:xfrm>
            <a:off x="4754612" y="3538835"/>
            <a:ext cx="0" cy="737741"/>
          </a:xfrm>
          <a:prstGeom prst="line">
            <a:avLst/>
          </a:prstGeom>
          <a:noFill/>
          <a:ln w="47625">
            <a:solidFill>
              <a:srgbClr val="40695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05375" y="3665786"/>
            <a:ext cx="367595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4069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Interpretability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4905375" y="3951536"/>
            <a:ext cx="3675951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Difficult to understand how models reach conclusions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Ethical Considerations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361926"/>
            <a:ext cx="8290661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2000" b="1" dirty="0">
                <a:solidFill>
                  <a:srgbClr val="4069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Responsible AI Development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07950" y="1784152"/>
            <a:ext cx="4191000" cy="555427"/>
          </a:xfrm>
          <a:prstGeom prst="roundRect">
            <a:avLst>
              <a:gd name="adj" fmla="val 13719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84150" y="1860352"/>
            <a:ext cx="411937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84150" y="2111127"/>
            <a:ext cx="4119372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Protecting user data and preventing unauthorized access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07950" y="2377678"/>
            <a:ext cx="4191000" cy="555427"/>
          </a:xfrm>
          <a:prstGeom prst="roundRect">
            <a:avLst>
              <a:gd name="adj" fmla="val 13719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84150" y="2453878"/>
            <a:ext cx="411937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Bias &amp; Fairness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84150" y="2704654"/>
            <a:ext cx="4119372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Ensuring equitable outcomes across demographics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7950" y="2971205"/>
            <a:ext cx="4191000" cy="555427"/>
          </a:xfrm>
          <a:prstGeom prst="roundRect">
            <a:avLst>
              <a:gd name="adj" fmla="val 13719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584150" y="3047405"/>
            <a:ext cx="411937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84150" y="3298180"/>
            <a:ext cx="4119372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disclosure of AI usage and limitations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07950" y="3564731"/>
            <a:ext cx="4191000" cy="555427"/>
          </a:xfrm>
          <a:prstGeom prst="roundRect">
            <a:avLst>
              <a:gd name="adj" fmla="val 13719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84150" y="3640931"/>
            <a:ext cx="411937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Accountability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84150" y="3891707"/>
            <a:ext cx="4119372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Establishing responsibility for AI decisions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07950" y="4158258"/>
            <a:ext cx="8128099" cy="622102"/>
          </a:xfrm>
          <a:prstGeom prst="roundRect">
            <a:avLst>
              <a:gd name="adj" fmla="val 16332"/>
            </a:avLst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582117" y="4259759"/>
            <a:ext cx="7979765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Principle: AI should be developed and deployed to benefit humanity while minimizing harm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Directions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361926"/>
            <a:ext cx="8290661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200"/>
              </a:spcAft>
              <a:buNone/>
            </a:pPr>
            <a:r>
              <a:rPr lang="en-US" sz="24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Next for LLMs?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7950" y="1866751"/>
            <a:ext cx="8128099" cy="587276"/>
          </a:xfrm>
          <a:prstGeom prst="roundRect">
            <a:avLst>
              <a:gd name="adj" fmla="val 12975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531763" y="1866751"/>
            <a:ext cx="0" cy="587276"/>
          </a:xfrm>
          <a:prstGeom prst="line">
            <a:avLst/>
          </a:prstGeom>
          <a:noFill/>
          <a:ln w="47625">
            <a:solidFill>
              <a:srgbClr val="B165F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2526" y="1942951"/>
            <a:ext cx="798310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Longer Context Windows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82526" y="2203252"/>
            <a:ext cx="7983105" cy="174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75"/>
              </a:lnSpc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Ability to process entire books, codebases, or extended conversations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7950" y="2492127"/>
            <a:ext cx="8128099" cy="587276"/>
          </a:xfrm>
          <a:prstGeom prst="roundRect">
            <a:avLst>
              <a:gd name="adj" fmla="val 12975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531763" y="2492127"/>
            <a:ext cx="0" cy="587276"/>
          </a:xfrm>
          <a:prstGeom prst="line">
            <a:avLst/>
          </a:prstGeom>
          <a:noFill/>
          <a:ln w="47625">
            <a:solidFill>
              <a:srgbClr val="40695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2526" y="2568327"/>
            <a:ext cx="798310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Improved Reasoning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82526" y="2828627"/>
            <a:ext cx="7983105" cy="174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75"/>
              </a:lnSpc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Better logical thinking, mathematical abilities, and problem-solving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7950" y="3117503"/>
            <a:ext cx="8128099" cy="587276"/>
          </a:xfrm>
          <a:prstGeom prst="roundRect">
            <a:avLst>
              <a:gd name="adj" fmla="val 12975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531763" y="3117503"/>
            <a:ext cx="0" cy="587276"/>
          </a:xfrm>
          <a:prstGeom prst="line">
            <a:avLst/>
          </a:prstGeom>
          <a:noFill/>
          <a:ln w="47625">
            <a:solidFill>
              <a:srgbClr val="B165F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2526" y="3193703"/>
            <a:ext cx="798310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Specialized Models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2526" y="3454003"/>
            <a:ext cx="7983105" cy="174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75"/>
              </a:lnSpc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Domain-specific LLMs for medicine, law, science, and engineering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7950" y="3742879"/>
            <a:ext cx="8128099" cy="587276"/>
          </a:xfrm>
          <a:prstGeom prst="roundRect">
            <a:avLst>
              <a:gd name="adj" fmla="val 12975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531763" y="3742879"/>
            <a:ext cx="0" cy="587276"/>
          </a:xfrm>
          <a:prstGeom prst="line">
            <a:avLst/>
          </a:prstGeom>
          <a:noFill/>
          <a:ln w="47625">
            <a:solidFill>
              <a:srgbClr val="40695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2526" y="3819079"/>
            <a:ext cx="798310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Agentic AI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82526" y="4079379"/>
            <a:ext cx="7983105" cy="174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75"/>
              </a:lnSpc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Models that can plan, execute tasks, and interact with tools autonomously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07950" y="4368254"/>
            <a:ext cx="8128099" cy="587276"/>
          </a:xfrm>
          <a:prstGeom prst="roundRect">
            <a:avLst>
              <a:gd name="adj" fmla="val 12975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531763" y="4368254"/>
            <a:ext cx="0" cy="587276"/>
          </a:xfrm>
          <a:prstGeom prst="line">
            <a:avLst/>
          </a:prstGeom>
          <a:noFill/>
          <a:ln w="47625">
            <a:solidFill>
              <a:srgbClr val="B165F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2526" y="4444454"/>
            <a:ext cx="798310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Efficiency Gains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82526" y="4704755"/>
            <a:ext cx="7983105" cy="174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75"/>
              </a:lnSpc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Smaller, faster models with comparable performance to large ones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181B2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with LLMs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387376"/>
            <a:ext cx="8290661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22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Path to Using AI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07950" y="1901726"/>
            <a:ext cx="8128099" cy="696516"/>
          </a:xfrm>
          <a:prstGeom prst="roundRect">
            <a:avLst>
              <a:gd name="adj" fmla="val 14587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60350" y="2027783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818852" y="2116634"/>
            <a:ext cx="129793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57151" y="2016026"/>
            <a:ext cx="7371028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a Platform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257151" y="2285851"/>
            <a:ext cx="7371028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ChatGPT, Claude, Gemini, or API access for developers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7950" y="2661642"/>
            <a:ext cx="8128099" cy="696516"/>
          </a:xfrm>
          <a:prstGeom prst="roundRect">
            <a:avLst>
              <a:gd name="adj" fmla="val 14587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60350" y="2787700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818852" y="2876550"/>
            <a:ext cx="129793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257151" y="2775942"/>
            <a:ext cx="7371028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 Prompt Engineering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257151" y="3045768"/>
            <a:ext cx="7371028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writing clear, specific instructions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7950" y="3421559"/>
            <a:ext cx="8128099" cy="696516"/>
          </a:xfrm>
          <a:prstGeom prst="roundRect">
            <a:avLst>
              <a:gd name="adj" fmla="val 14587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60350" y="3547616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818852" y="3636466"/>
            <a:ext cx="129793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257151" y="3535859"/>
            <a:ext cx="7371028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Small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257151" y="3805684"/>
            <a:ext cx="7371028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Begin with simple tasks and gradually increase complexity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7950" y="4181475"/>
            <a:ext cx="8128099" cy="696516"/>
          </a:xfrm>
          <a:prstGeom prst="roundRect">
            <a:avLst>
              <a:gd name="adj" fmla="val 14587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660350" y="4307532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818852" y="4396383"/>
            <a:ext cx="129793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257151" y="4295775"/>
            <a:ext cx="7371028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Iterate and Refine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257151" y="4565600"/>
            <a:ext cx="7371028" cy="198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6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 with different approaches to find what works best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361926"/>
            <a:ext cx="8290661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2000" b="1" dirty="0">
                <a:solidFill>
                  <a:srgbClr val="4069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07950" y="1784152"/>
            <a:ext cx="8128099" cy="1840706"/>
          </a:xfrm>
          <a:prstGeom prst="roundRect">
            <a:avLst>
              <a:gd name="adj" fmla="val 5520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60350" y="1936552"/>
            <a:ext cx="7823299" cy="1459706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marL="190500" indent="-190500">
              <a:lnSpc>
                <a:spcPts val="1820"/>
              </a:lnSpc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LLMs represent a breakthrough in AI capabilities</a:t>
            </a:r>
            <a:endParaRPr lang="en-US" sz="1300" dirty="0"/>
          </a:p>
          <a:p>
            <a:pPr algn="l" marL="190500" indent="-190500">
              <a:lnSpc>
                <a:spcPts val="1820"/>
              </a:lnSpc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They're transforming industries and workflows globally</a:t>
            </a:r>
            <a:endParaRPr lang="en-US" sz="1300" dirty="0"/>
          </a:p>
          <a:p>
            <a:pPr algn="l" marL="190500" indent="-190500">
              <a:lnSpc>
                <a:spcPts val="1820"/>
              </a:lnSpc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Effective use requires understanding both potential and limitations</a:t>
            </a:r>
            <a:endParaRPr lang="en-US" sz="1300" dirty="0"/>
          </a:p>
          <a:p>
            <a:pPr algn="l" marL="190500" indent="-190500">
              <a:lnSpc>
                <a:spcPts val="1820"/>
              </a:lnSpc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Responsible development and deployment are essential</a:t>
            </a:r>
            <a:endParaRPr lang="en-US" sz="1300" dirty="0"/>
          </a:p>
          <a:p>
            <a:pPr algn="l" marL="190500" indent="-190500">
              <a:lnSpc>
                <a:spcPts val="1820"/>
              </a:lnSpc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field is rapidly evolving with exciting possibilities ahead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7950" y="3751808"/>
            <a:ext cx="8128099" cy="647700"/>
          </a:xfrm>
          <a:prstGeom prst="roundRect">
            <a:avLst>
              <a:gd name="adj" fmla="val 15686"/>
            </a:avLst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20979" y="3942308"/>
            <a:ext cx="790204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future of AI is here. How will you leverage it?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181B2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Artificial Intelligence?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476226"/>
            <a:ext cx="8290661" cy="6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50"/>
              </a:lnSpc>
              <a:spcAft>
                <a:spcPts val="1500"/>
              </a:spcAft>
              <a:buNone/>
            </a:pPr>
            <a:r>
              <a:rPr lang="en-US" sz="17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Artificial Intelligence (AI) refers to computer systems that can perform tasks typically requiring human intelligence.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7950" y="2314426"/>
            <a:ext cx="8128099" cy="138172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marL="190500" indent="-190500">
              <a:lnSpc>
                <a:spcPts val="2720"/>
              </a:lnSpc>
              <a:buSzPct val="100000"/>
              <a:buChar char="•"/>
            </a:pPr>
            <a:r>
              <a:rPr lang="en-US" sz="17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from experience and data</a:t>
            </a:r>
            <a:endParaRPr lang="en-US" sz="1700" dirty="0"/>
          </a:p>
          <a:p>
            <a:pPr algn="l" marL="190500" indent="-190500">
              <a:lnSpc>
                <a:spcPts val="2720"/>
              </a:lnSpc>
              <a:buSzPct val="100000"/>
              <a:buChar char="•"/>
            </a:pPr>
            <a:r>
              <a:rPr lang="en-US" sz="17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Recognizing patterns and making decisions</a:t>
            </a:r>
            <a:endParaRPr lang="en-US" sz="1700" dirty="0"/>
          </a:p>
          <a:p>
            <a:pPr algn="l" marL="190500" indent="-190500">
              <a:lnSpc>
                <a:spcPts val="2720"/>
              </a:lnSpc>
              <a:buSzPct val="100000"/>
              <a:buChar char="•"/>
            </a:pPr>
            <a:r>
              <a:rPr lang="en-US" sz="17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and generating natural language</a:t>
            </a:r>
            <a:endParaRPr lang="en-US" sz="1700" dirty="0"/>
          </a:p>
          <a:p>
            <a:pPr algn="l" marL="190500" indent="-190500">
              <a:lnSpc>
                <a:spcPts val="2720"/>
              </a:lnSpc>
              <a:buSzPct val="100000"/>
              <a:buChar char="•"/>
            </a:pPr>
            <a:r>
              <a:rPr lang="en-US" sz="17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Solving complex problems autonomously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07950" y="3886646"/>
            <a:ext cx="8128099" cy="914102"/>
          </a:xfrm>
          <a:prstGeom prst="roundRect">
            <a:avLst>
              <a:gd name="adj" fmla="val 11115"/>
            </a:avLst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736550" y="4039046"/>
            <a:ext cx="7824317" cy="6093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6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is not just automation</a:t>
            </a:r>
            <a:pPr algn="l" indent="0" marL="0">
              <a:lnSpc>
                <a:spcPts val="2400"/>
              </a:lnSpc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it's about systems that can adapt, learn, and improve over time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343025"/>
          </a:xfrm>
          <a:prstGeom prst="rect">
            <a:avLst/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81000"/>
            <a:ext cx="8290661" cy="581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Evolution of AI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34901" y="2104876"/>
            <a:ext cx="1778198" cy="2292102"/>
          </a:xfrm>
          <a:prstGeom prst="roundRect">
            <a:avLst>
              <a:gd name="adj" fmla="val 5714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673001" y="2104876"/>
            <a:ext cx="0" cy="2292102"/>
          </a:xfrm>
          <a:prstGeom prst="line">
            <a:avLst/>
          </a:prstGeom>
          <a:noFill/>
          <a:ln w="76200">
            <a:solidFill>
              <a:srgbClr val="B165F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65002" y="2358777"/>
            <a:ext cx="1218081" cy="590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20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1950s-1970s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65002" y="3076277"/>
            <a:ext cx="1218081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Symbolic AI &amp; Expert Systems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667000" y="2104876"/>
            <a:ext cx="1778198" cy="2292102"/>
          </a:xfrm>
          <a:prstGeom prst="roundRect">
            <a:avLst>
              <a:gd name="adj" fmla="val 5714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2705100" y="2104876"/>
            <a:ext cx="0" cy="2292102"/>
          </a:xfrm>
          <a:prstGeom prst="line">
            <a:avLst/>
          </a:prstGeom>
          <a:noFill/>
          <a:ln w="76200">
            <a:solidFill>
              <a:srgbClr val="40695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997101" y="2358777"/>
            <a:ext cx="1218081" cy="590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2000" b="1" dirty="0">
                <a:solidFill>
                  <a:srgbClr val="4069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1980s-2000s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2997101" y="3076277"/>
            <a:ext cx="1218081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Machine Learning &amp; Neural Networks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699099" y="2104876"/>
            <a:ext cx="1778198" cy="2292102"/>
          </a:xfrm>
          <a:prstGeom prst="roundRect">
            <a:avLst>
              <a:gd name="adj" fmla="val 5714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4737199" y="2104876"/>
            <a:ext cx="0" cy="2292102"/>
          </a:xfrm>
          <a:prstGeom prst="line">
            <a:avLst/>
          </a:prstGeom>
          <a:noFill/>
          <a:ln w="76200">
            <a:solidFill>
              <a:srgbClr val="181B2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0" y="2358777"/>
            <a:ext cx="1218081" cy="590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20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2012-2017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029200" y="3076277"/>
            <a:ext cx="1218081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Learning Revolution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731198" y="2104876"/>
            <a:ext cx="1778198" cy="2292102"/>
          </a:xfrm>
          <a:prstGeom prst="roundRect">
            <a:avLst>
              <a:gd name="adj" fmla="val 5714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6769298" y="2104876"/>
            <a:ext cx="0" cy="2292102"/>
          </a:xfrm>
          <a:prstGeom prst="line">
            <a:avLst/>
          </a:prstGeom>
          <a:noFill/>
          <a:ln w="76200">
            <a:solidFill>
              <a:srgbClr val="B165F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061299" y="2358777"/>
            <a:ext cx="1218081" cy="590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20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2017-Present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7061299" y="3076277"/>
            <a:ext cx="1218081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Transformer Era &amp; LLMs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are Large Language Models?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476226"/>
            <a:ext cx="8128099" cy="1650802"/>
          </a:xfrm>
          <a:prstGeom prst="roundRect">
            <a:avLst>
              <a:gd name="adj" fmla="val 6155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55575" y="1476226"/>
            <a:ext cx="0" cy="1650802"/>
          </a:xfrm>
          <a:prstGeom prst="line">
            <a:avLst/>
          </a:prstGeom>
          <a:noFill/>
          <a:ln w="95250">
            <a:solidFill>
              <a:srgbClr val="40695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57101" y="1730127"/>
            <a:ext cx="7675549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0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Language Models (LLMs)</a:t>
            </a:r>
            <a:pPr algn="l" indent="0" marL="0">
              <a:lnSpc>
                <a:spcPts val="3000"/>
              </a:lnSpc>
              <a:buNone/>
            </a:pPr>
            <a:r>
              <a:rPr lang="en-US" sz="2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are AI systems trained on vast amounts of text data to understand and generate human-like language.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07950" y="3279428"/>
            <a:ext cx="8128099" cy="12192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marL="190500" indent="-190500">
              <a:lnSpc>
                <a:spcPts val="2400"/>
              </a:lnSpc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Trained on billions to trillions of parameters</a:t>
            </a:r>
            <a:endParaRPr lang="en-US" sz="1500" dirty="0"/>
          </a:p>
          <a:p>
            <a:pPr algn="l" marL="190500" indent="-190500">
              <a:lnSpc>
                <a:spcPts val="2400"/>
              </a:lnSpc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 patterns, context, and relationships in language</a:t>
            </a:r>
            <a:endParaRPr lang="en-US" sz="1500" dirty="0"/>
          </a:p>
          <a:p>
            <a:pPr algn="l" marL="190500" indent="-190500">
              <a:lnSpc>
                <a:spcPts val="2400"/>
              </a:lnSpc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perform diverse tasks without specific programming</a:t>
            </a:r>
            <a:endParaRPr lang="en-US" sz="1500" dirty="0"/>
          </a:p>
          <a:p>
            <a:pPr algn="l" marL="190500" indent="-190500">
              <a:lnSpc>
                <a:spcPts val="2400"/>
              </a:lnSpc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Exhibit emergent capabilities at scale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23925"/>
          </a:xfrm>
          <a:prstGeom prst="rect">
            <a:avLst/>
          </a:prstGeom>
          <a:solidFill>
            <a:srgbClr val="181B2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228600"/>
            <a:ext cx="8290661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LLMs Work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07950" y="1177826"/>
            <a:ext cx="3983507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20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Process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07950" y="1600051"/>
            <a:ext cx="3905399" cy="766763"/>
          </a:xfrm>
          <a:prstGeom prst="roundRect">
            <a:avLst>
              <a:gd name="adj" fmla="val 9938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531763" y="1600051"/>
            <a:ext cx="0" cy="766763"/>
          </a:xfrm>
          <a:prstGeom prst="line">
            <a:avLst/>
          </a:prstGeom>
          <a:noFill/>
          <a:ln w="47625">
            <a:solidFill>
              <a:srgbClr val="B165F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2526" y="1727002"/>
            <a:ext cx="367595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500"/>
              </a:spcAft>
              <a:buNone/>
            </a:pPr>
            <a:r>
              <a:rPr lang="en-US" sz="15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Input Processing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82526" y="2057102"/>
            <a:ext cx="367595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4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 is converted into numerical tokens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7950" y="2443014"/>
            <a:ext cx="3905399" cy="766763"/>
          </a:xfrm>
          <a:prstGeom prst="roundRect">
            <a:avLst>
              <a:gd name="adj" fmla="val 9938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531763" y="2443014"/>
            <a:ext cx="0" cy="766762"/>
          </a:xfrm>
          <a:prstGeom prst="line">
            <a:avLst/>
          </a:prstGeom>
          <a:noFill/>
          <a:ln w="47625">
            <a:solidFill>
              <a:srgbClr val="B165F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2526" y="2569964"/>
            <a:ext cx="367595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500"/>
              </a:spcAft>
              <a:buNone/>
            </a:pPr>
            <a:r>
              <a:rPr lang="en-US" sz="15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Pattern Analysis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82526" y="2900065"/>
            <a:ext cx="367595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4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Neural networks analyze relationships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7950" y="3285976"/>
            <a:ext cx="3905399" cy="766763"/>
          </a:xfrm>
          <a:prstGeom prst="roundRect">
            <a:avLst>
              <a:gd name="adj" fmla="val 9938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531763" y="3285976"/>
            <a:ext cx="0" cy="766762"/>
          </a:xfrm>
          <a:prstGeom prst="line">
            <a:avLst/>
          </a:prstGeom>
          <a:noFill/>
          <a:ln w="47625">
            <a:solidFill>
              <a:srgbClr val="B165F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2526" y="3412927"/>
            <a:ext cx="367595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500"/>
              </a:spcAft>
              <a:buNone/>
            </a:pPr>
            <a:r>
              <a:rPr lang="en-US" sz="15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Context Understanding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82526" y="3743027"/>
            <a:ext cx="367595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4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Attention mechanisms capture meaning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7950" y="4128939"/>
            <a:ext cx="3905399" cy="766763"/>
          </a:xfrm>
          <a:prstGeom prst="roundRect">
            <a:avLst>
              <a:gd name="adj" fmla="val 9938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531763" y="4128939"/>
            <a:ext cx="0" cy="766763"/>
          </a:xfrm>
          <a:prstGeom prst="line">
            <a:avLst/>
          </a:prstGeom>
          <a:noFill/>
          <a:ln w="47625">
            <a:solidFill>
              <a:srgbClr val="B165F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2526" y="4255889"/>
            <a:ext cx="367595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500"/>
              </a:spcAft>
              <a:buNone/>
            </a:pPr>
            <a:r>
              <a:rPr lang="en-US" sz="15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Response Generation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82526" y="4585990"/>
            <a:ext cx="3675951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40"/>
              </a:lnSpc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predicts next most likely tokens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730800" y="1177826"/>
            <a:ext cx="3983507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20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Components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730800" y="1600051"/>
            <a:ext cx="3983507" cy="497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60"/>
              </a:lnSpc>
              <a:spcAft>
                <a:spcPts val="8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Tokens:</a:t>
            </a:r>
            <a:pPr algn="l" indent="0" marL="0">
              <a:lnSpc>
                <a:spcPts val="1960"/>
              </a:lnSpc>
              <a:spcAft>
                <a:spcPts val="8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Basic units of text (words, subwords, characters)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730800" y="2199531"/>
            <a:ext cx="3983507" cy="497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60"/>
              </a:lnSpc>
              <a:spcAft>
                <a:spcPts val="8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Embeddings:</a:t>
            </a:r>
            <a:pPr algn="l" indent="0" marL="0">
              <a:lnSpc>
                <a:spcPts val="1960"/>
              </a:lnSpc>
              <a:spcAft>
                <a:spcPts val="8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Numerical representations capturing semantic meaning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730800" y="2799011"/>
            <a:ext cx="3983507" cy="497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60"/>
              </a:lnSpc>
              <a:spcAft>
                <a:spcPts val="8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Attention:</a:t>
            </a:r>
            <a:pPr algn="l" indent="0" marL="0">
              <a:lnSpc>
                <a:spcPts val="1960"/>
              </a:lnSpc>
              <a:spcAft>
                <a:spcPts val="8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Mechanism to focus on relevant context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730800" y="3398490"/>
            <a:ext cx="3983507" cy="497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60"/>
              </a:lnSpc>
              <a:spcAft>
                <a:spcPts val="800"/>
              </a:spcAft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Parameters:</a:t>
            </a:r>
            <a:pPr algn="l" indent="0" marL="0">
              <a:lnSpc>
                <a:spcPts val="1960"/>
              </a:lnSpc>
              <a:spcAft>
                <a:spcPts val="800"/>
              </a:spcAft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Learned weights that encode knowledge (billions to trillions)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74527"/>
          </a:xfrm>
          <a:prstGeom prst="rect">
            <a:avLst/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253901"/>
            <a:ext cx="8290661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Process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07950" y="1228427"/>
            <a:ext cx="8290661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2200" b="1" dirty="0">
                <a:solidFill>
                  <a:srgbClr val="4069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Three-Phase Approach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07950" y="1679228"/>
            <a:ext cx="8128099" cy="795189"/>
          </a:xfrm>
          <a:prstGeom prst="roundRect">
            <a:avLst>
              <a:gd name="adj" fmla="val 12777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47551" y="1818829"/>
            <a:ext cx="8005876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6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Pre-training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7551" y="2120354"/>
            <a:ext cx="8005876" cy="2144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learns from massive text datasets (books, web pages, code) to predict next words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7950" y="2550616"/>
            <a:ext cx="8128099" cy="795189"/>
          </a:xfrm>
          <a:prstGeom prst="roundRect">
            <a:avLst>
              <a:gd name="adj" fmla="val 12777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647551" y="2690217"/>
            <a:ext cx="8005876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6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Fine-tuning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7551" y="2991743"/>
            <a:ext cx="8005876" cy="2144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Specialized training on specific tasks or domains to improve performance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7950" y="3422005"/>
            <a:ext cx="8128099" cy="795189"/>
          </a:xfrm>
          <a:prstGeom prst="roundRect">
            <a:avLst>
              <a:gd name="adj" fmla="val 12777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47551" y="3561606"/>
            <a:ext cx="8005876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6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Alignment (RLHF)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7551" y="3863132"/>
            <a:ext cx="8005876" cy="2144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feedback guides the model to be helpful, harmless, and honest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7950" y="4293394"/>
            <a:ext cx="8128099" cy="422077"/>
          </a:xfrm>
          <a:prstGeom prst="roundRect">
            <a:avLst>
              <a:gd name="adj" fmla="val 24072"/>
            </a:avLst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33883" y="4394895"/>
            <a:ext cx="7876234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requires months and thousands of GPUs processing petabytes of data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Transformer Architecture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438126"/>
            <a:ext cx="8290661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50"/>
              </a:lnSpc>
              <a:spcAft>
                <a:spcPts val="10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Introduced in 2017 by Google researchers in "Attention is All You Need", the Transformer revolutionized NLP.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7950" y="2136577"/>
            <a:ext cx="8290661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Innovations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07950" y="2612827"/>
            <a:ext cx="8128099" cy="1219200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algn="l" marL="190500" indent="-190500">
              <a:lnSpc>
                <a:spcPts val="2400"/>
              </a:lnSpc>
              <a:buSzPct val="100000"/>
              <a:buChar char="•"/>
            </a:pPr>
            <a:r>
              <a:rPr lang="en-US" sz="15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Self-Attention Mechanism:</a:t>
            </a:r>
            <a:pPr algn="l" indent="0" marL="0">
              <a:lnSpc>
                <a:spcPts val="2400"/>
              </a:lnSpc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Enables parallel processing of entire sequences</a:t>
            </a:r>
            <a:endParaRPr lang="en-US" sz="1500" dirty="0"/>
          </a:p>
          <a:p>
            <a:pPr algn="l" marL="190500" indent="-190500">
              <a:lnSpc>
                <a:spcPts val="2400"/>
              </a:lnSpc>
              <a:buSzPct val="100000"/>
              <a:buChar char="•"/>
            </a:pPr>
            <a:r>
              <a:rPr lang="en-US" sz="15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Positional Encoding:</a:t>
            </a:r>
            <a:pPr algn="l" indent="0" marL="0">
              <a:lnSpc>
                <a:spcPts val="2400"/>
              </a:lnSpc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Maintains word order information</a:t>
            </a:r>
            <a:endParaRPr lang="en-US" sz="1500" dirty="0"/>
          </a:p>
          <a:p>
            <a:pPr algn="l" marL="190500" indent="-190500">
              <a:lnSpc>
                <a:spcPts val="2400"/>
              </a:lnSpc>
              <a:buSzPct val="100000"/>
              <a:buChar char="•"/>
            </a:pPr>
            <a:r>
              <a:rPr lang="en-US" sz="15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Multi-Head Attention:</a:t>
            </a:r>
            <a:pPr algn="l" indent="0" marL="0">
              <a:lnSpc>
                <a:spcPts val="2400"/>
              </a:lnSpc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Captures different relationships simultaneously</a:t>
            </a:r>
            <a:endParaRPr lang="en-US" sz="1500" dirty="0"/>
          </a:p>
          <a:p>
            <a:pPr algn="l" marL="190500" indent="-190500">
              <a:lnSpc>
                <a:spcPts val="2400"/>
              </a:lnSpc>
              <a:buSzPct val="100000"/>
              <a:buChar char="•"/>
            </a:pPr>
            <a:r>
              <a:rPr lang="en-US" sz="1500" b="1" dirty="0">
                <a:solidFill>
                  <a:srgbClr val="B165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Scalability:</a:t>
            </a:r>
            <a:pPr algn="l" indent="0" marL="0">
              <a:lnSpc>
                <a:spcPts val="2400"/>
              </a:lnSpc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Can be trained on massive datasets efficiently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7950" y="3933527"/>
            <a:ext cx="8128099" cy="926902"/>
          </a:xfrm>
          <a:prstGeom prst="roundRect">
            <a:avLst>
              <a:gd name="adj" fmla="val 10961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85651" y="4111228"/>
            <a:ext cx="7928152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50"/>
              </a:lnSpc>
              <a:buNone/>
            </a:pPr>
            <a:r>
              <a:rPr lang="en-US" sz="15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Impact:</a:t>
            </a:r>
            <a:pPr algn="l" indent="0" marL="0">
              <a:lnSpc>
                <a:spcPts val="2250"/>
              </a:lnSpc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Transformers enabled the creation of models with billions of parameters, leading to GPT, BERT, Claude, and other modern LLMs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974527"/>
          </a:xfrm>
          <a:prstGeom prst="rect">
            <a:avLst/>
          </a:prstGeom>
          <a:solidFill>
            <a:srgbClr val="181B2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253901"/>
            <a:ext cx="8290661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Major LLM Models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07950" y="1177677"/>
            <a:ext cx="829066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8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 Models in the Market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07950" y="1545878"/>
            <a:ext cx="4171801" cy="542479"/>
          </a:xfrm>
          <a:prstGeom prst="roundRect">
            <a:avLst>
              <a:gd name="adj" fmla="val 11706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507950" y="1564928"/>
            <a:ext cx="4171801" cy="0"/>
          </a:xfrm>
          <a:prstGeom prst="line">
            <a:avLst/>
          </a:prstGeom>
          <a:noFill/>
          <a:ln w="38100">
            <a:solidFill>
              <a:srgbClr val="B165F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71351" y="1647379"/>
            <a:ext cx="412590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GPT-4 (OpenAI)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71351" y="1872704"/>
            <a:ext cx="4125900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Multimodal model with text, code, and vision capabilities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7950" y="2113657"/>
            <a:ext cx="4171801" cy="542479"/>
          </a:xfrm>
          <a:prstGeom prst="roundRect">
            <a:avLst>
              <a:gd name="adj" fmla="val 11706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507950" y="2132707"/>
            <a:ext cx="4171801" cy="0"/>
          </a:xfrm>
          <a:prstGeom prst="line">
            <a:avLst/>
          </a:prstGeom>
          <a:noFill/>
          <a:ln w="38100">
            <a:solidFill>
              <a:srgbClr val="40695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71351" y="2215158"/>
            <a:ext cx="412590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(Anthropic)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71351" y="2440484"/>
            <a:ext cx="4125900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safety, helpfulness, and nuanced understanding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7950" y="2681436"/>
            <a:ext cx="4171801" cy="542479"/>
          </a:xfrm>
          <a:prstGeom prst="roundRect">
            <a:avLst>
              <a:gd name="adj" fmla="val 11706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507950" y="2700486"/>
            <a:ext cx="4171801" cy="0"/>
          </a:xfrm>
          <a:prstGeom prst="line">
            <a:avLst/>
          </a:prstGeom>
          <a:noFill/>
          <a:ln w="38100">
            <a:solidFill>
              <a:srgbClr val="B165F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71351" y="2782937"/>
            <a:ext cx="412590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 (Google)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71351" y="3008263"/>
            <a:ext cx="4125900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Multimodal AI with text, image, audio, and video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07950" y="3249216"/>
            <a:ext cx="4171801" cy="542479"/>
          </a:xfrm>
          <a:prstGeom prst="roundRect">
            <a:avLst>
              <a:gd name="adj" fmla="val 11706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507950" y="3268266"/>
            <a:ext cx="4171801" cy="0"/>
          </a:xfrm>
          <a:prstGeom prst="line">
            <a:avLst/>
          </a:prstGeom>
          <a:noFill/>
          <a:ln w="38100">
            <a:solidFill>
              <a:srgbClr val="40695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71351" y="3350716"/>
            <a:ext cx="412590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LLaMA (Meta)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71351" y="3576042"/>
            <a:ext cx="4125900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Open-source for research and custom deployments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7950" y="3816995"/>
            <a:ext cx="4171801" cy="542479"/>
          </a:xfrm>
          <a:prstGeom prst="roundRect">
            <a:avLst>
              <a:gd name="adj" fmla="val 11706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507950" y="3836045"/>
            <a:ext cx="4171801" cy="0"/>
          </a:xfrm>
          <a:prstGeom prst="line">
            <a:avLst/>
          </a:prstGeom>
          <a:noFill/>
          <a:ln w="38100">
            <a:solidFill>
              <a:srgbClr val="181B2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71351" y="3918496"/>
            <a:ext cx="412590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Mistral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71351" y="4143821"/>
            <a:ext cx="4125900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Efficient open-source with strong performance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07950" y="4384774"/>
            <a:ext cx="4171801" cy="542479"/>
          </a:xfrm>
          <a:prstGeom prst="roundRect">
            <a:avLst>
              <a:gd name="adj" fmla="val 11706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Shape 24"/>
          <p:cNvSpPr/>
          <p:nvPr/>
        </p:nvSpPr>
        <p:spPr>
          <a:xfrm>
            <a:off x="507950" y="4403824"/>
            <a:ext cx="4171801" cy="0"/>
          </a:xfrm>
          <a:prstGeom prst="line">
            <a:avLst/>
          </a:prstGeom>
          <a:noFill/>
          <a:ln w="38100">
            <a:solidFill>
              <a:srgbClr val="B165F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71351" y="4486275"/>
            <a:ext cx="412590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13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Grok (xAI)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71351" y="4711601"/>
            <a:ext cx="4125900" cy="152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knowledge and current information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58776"/>
          </a:xfrm>
          <a:prstGeom prst="rect">
            <a:avLst/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Capabilities of LLMs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7950" y="1476226"/>
            <a:ext cx="3951021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2200" b="1" dirty="0">
                <a:solidFill>
                  <a:srgbClr val="4069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Language Tasks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07950" y="1990576"/>
            <a:ext cx="3873550" cy="2331244"/>
          </a:xfrm>
          <a:prstGeom prst="rect">
            <a:avLst/>
          </a:prstGeom>
          <a:noFill/>
          <a:ln/>
        </p:spPr>
        <p:txBody>
          <a:bodyPr wrap="square" lIns="158750" tIns="0" rIns="0" bIns="0" rtlCol="0" anchor="t"/>
          <a:lstStyle/>
          <a:p>
            <a:pPr algn="l" marL="158750" indent="-158750">
              <a:lnSpc>
                <a:spcPts val="2560"/>
              </a:lnSpc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 generation and completion</a:t>
            </a:r>
            <a:endParaRPr lang="en-US" sz="1600" dirty="0"/>
          </a:p>
          <a:p>
            <a:pPr algn="l" marL="158750" indent="-158750">
              <a:lnSpc>
                <a:spcPts val="2560"/>
              </a:lnSpc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Translation across languages</a:t>
            </a:r>
            <a:endParaRPr lang="en-US" sz="1600" dirty="0"/>
          </a:p>
          <a:p>
            <a:pPr algn="l" marL="158750" indent="-158750">
              <a:lnSpc>
                <a:spcPts val="2560"/>
              </a:lnSpc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Summarization and synthesis</a:t>
            </a:r>
            <a:endParaRPr lang="en-US" sz="1600" dirty="0"/>
          </a:p>
          <a:p>
            <a:pPr algn="l" marL="158750" indent="-158750">
              <a:lnSpc>
                <a:spcPts val="2560"/>
              </a:lnSpc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 answering</a:t>
            </a:r>
            <a:endParaRPr lang="en-US" sz="1600" dirty="0"/>
          </a:p>
          <a:p>
            <a:pPr algn="l" marL="158750" indent="-158750">
              <a:lnSpc>
                <a:spcPts val="2560"/>
              </a:lnSpc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Sentiment analysis</a:t>
            </a:r>
            <a:endParaRPr lang="en-US" sz="1600" dirty="0"/>
          </a:p>
          <a:p>
            <a:pPr algn="l" marL="158750" indent="-158750">
              <a:lnSpc>
                <a:spcPts val="2560"/>
              </a:lnSpc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moderation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762500" y="1476226"/>
            <a:ext cx="3951021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2200" b="1" dirty="0">
                <a:solidFill>
                  <a:srgbClr val="4069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Advanced Capabilities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762500" y="1990576"/>
            <a:ext cx="3873550" cy="2331244"/>
          </a:xfrm>
          <a:prstGeom prst="rect">
            <a:avLst/>
          </a:prstGeom>
          <a:noFill/>
          <a:ln/>
        </p:spPr>
        <p:txBody>
          <a:bodyPr wrap="square" lIns="158750" tIns="0" rIns="0" bIns="0" rtlCol="0" anchor="t"/>
          <a:lstStyle/>
          <a:p>
            <a:pPr algn="l" marL="158750" indent="-158750">
              <a:lnSpc>
                <a:spcPts val="2560"/>
              </a:lnSpc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generation and debugging</a:t>
            </a:r>
            <a:endParaRPr lang="en-US" sz="1600" dirty="0"/>
          </a:p>
          <a:p>
            <a:pPr algn="l" marL="158750" indent="-158750">
              <a:lnSpc>
                <a:spcPts val="2560"/>
              </a:lnSpc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reasoning</a:t>
            </a:r>
            <a:endParaRPr lang="en-US" sz="1600" dirty="0"/>
          </a:p>
          <a:p>
            <a:pPr algn="l" marL="158750" indent="-158750">
              <a:lnSpc>
                <a:spcPts val="2560"/>
              </a:lnSpc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Creative writing</a:t>
            </a:r>
            <a:endParaRPr lang="en-US" sz="1600" dirty="0"/>
          </a:p>
          <a:p>
            <a:pPr algn="l" marL="158750" indent="-158750">
              <a:lnSpc>
                <a:spcPts val="2560"/>
              </a:lnSpc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analysis and insights</a:t>
            </a:r>
            <a:endParaRPr lang="en-US" sz="1600" dirty="0"/>
          </a:p>
          <a:p>
            <a:pPr algn="l" marL="158750" indent="-158750">
              <a:lnSpc>
                <a:spcPts val="2560"/>
              </a:lnSpc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Instruction following</a:t>
            </a:r>
            <a:endParaRPr lang="en-US" sz="1600" dirty="0"/>
          </a:p>
          <a:p>
            <a:pPr algn="l" marL="158750" indent="-158750">
              <a:lnSpc>
                <a:spcPts val="2560"/>
              </a:lnSpc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Multi-turn conversation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AI with Large Language Models</dc:title>
  <dc:subject>PptxGenJS Presentation</dc:subject>
  <dc:creator>AI Presentation</dc:creator>
  <cp:lastModifiedBy>AI Presentation</cp:lastModifiedBy>
  <cp:revision>1</cp:revision>
  <dcterms:created xsi:type="dcterms:W3CDTF">2025-11-11T22:12:13Z</dcterms:created>
  <dcterms:modified xsi:type="dcterms:W3CDTF">2025-11-11T22:12:13Z</dcterms:modified>
</cp:coreProperties>
</file>